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chivo Black" charset="1" panose="020B0A03020202020B04"/>
      <p:regular r:id="rId21"/>
    </p:embeddedFont>
    <p:embeddedFont>
      <p:font typeface="Aileron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paola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media/image10.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7525790" y="-4875228"/>
            <a:ext cx="29175795" cy="21262099"/>
          </a:xfrm>
          <a:custGeom>
            <a:avLst/>
            <a:gdLst/>
            <a:ahLst/>
            <a:cxnLst/>
            <a:rect r="r" b="b" t="t" l="l"/>
            <a:pathLst>
              <a:path h="21262099" w="29175795">
                <a:moveTo>
                  <a:pt x="0" y="0"/>
                </a:moveTo>
                <a:lnTo>
                  <a:pt x="29175794" y="0"/>
                </a:lnTo>
                <a:lnTo>
                  <a:pt x="29175794" y="21262099"/>
                </a:lnTo>
                <a:lnTo>
                  <a:pt x="0" y="212620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20946" y="2273008"/>
            <a:ext cx="19129892" cy="3170845"/>
          </a:xfrm>
          <a:prstGeom prst="rect">
            <a:avLst/>
          </a:prstGeom>
        </p:spPr>
        <p:txBody>
          <a:bodyPr anchor="t" rtlCol="false" tIns="0" lIns="0" bIns="0" rIns="0">
            <a:spAutoFit/>
          </a:bodyPr>
          <a:lstStyle/>
          <a:p>
            <a:pPr algn="ctr">
              <a:lnSpc>
                <a:spcPts val="23138"/>
              </a:lnSpc>
            </a:pPr>
            <a:r>
              <a:rPr lang="en-US" sz="25151" spc="-2615">
                <a:solidFill>
                  <a:srgbClr val="1E1E1E"/>
                </a:solidFill>
                <a:latin typeface="Archivo Black"/>
                <a:ea typeface="Archivo Black"/>
                <a:cs typeface="Archivo Black"/>
                <a:sym typeface="Archivo Black"/>
              </a:rPr>
              <a:t>musicstream</a:t>
            </a:r>
          </a:p>
        </p:txBody>
      </p:sp>
      <p:sp>
        <p:nvSpPr>
          <p:cNvPr name="TextBox 4" id="4"/>
          <p:cNvSpPr txBox="true"/>
          <p:nvPr/>
        </p:nvSpPr>
        <p:spPr>
          <a:xfrm rot="0">
            <a:off x="5118168" y="5786753"/>
            <a:ext cx="8051664" cy="1782191"/>
          </a:xfrm>
          <a:prstGeom prst="rect">
            <a:avLst/>
          </a:prstGeom>
        </p:spPr>
        <p:txBody>
          <a:bodyPr anchor="t" rtlCol="false" tIns="0" lIns="0" bIns="0" rIns="0">
            <a:spAutoFit/>
          </a:bodyPr>
          <a:lstStyle/>
          <a:p>
            <a:pPr algn="ctr">
              <a:lnSpc>
                <a:spcPts val="2331"/>
              </a:lnSpc>
            </a:pPr>
            <a:r>
              <a:rPr lang="en-US" b="true" sz="2199">
                <a:solidFill>
                  <a:srgbClr val="1E1E1E"/>
                </a:solidFill>
                <a:latin typeface="Aileron Bold"/>
                <a:ea typeface="Aileron Bold"/>
                <a:cs typeface="Aileron Bold"/>
                <a:sym typeface="Aileron Bold"/>
              </a:rPr>
              <a:t>MILLONES DE PERSONAS USAN PLATAFORMAS COMO SPOTIFY PARA ENCONTRAR MÚSICA QUE CONECTE CON SUS EMOCIONES, PERO, ¿CÓMO SABE UNA PLATAFORMA QUÉ CANCIONES RECOMENDAR? ¿CÓMO SE MIDE REALMENTE LA POPULARIDAD EN UNA ERA DOMINADA POR LOS ALGORITMOS?</a:t>
            </a:r>
          </a:p>
        </p:txBody>
      </p:sp>
      <p:sp>
        <p:nvSpPr>
          <p:cNvPr name="TextBox 5" id="5"/>
          <p:cNvSpPr txBox="true"/>
          <p:nvPr/>
        </p:nvSpPr>
        <p:spPr>
          <a:xfrm rot="0">
            <a:off x="1028700" y="92773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6835299" y="10477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ADALAB</a:t>
            </a:r>
          </a:p>
        </p:txBody>
      </p:sp>
      <p:sp>
        <p:nvSpPr>
          <p:cNvPr name="TextBox 7" id="7"/>
          <p:cNvSpPr txBox="true"/>
          <p:nvPr/>
        </p:nvSpPr>
        <p:spPr>
          <a:xfrm rot="0">
            <a:off x="12641899" y="92773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01/14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más allá del código</a:t>
            </a:r>
          </a:p>
        </p:txBody>
      </p:sp>
      <p:sp>
        <p:nvSpPr>
          <p:cNvPr name="TextBox 4" id="4"/>
          <p:cNvSpPr txBox="true"/>
          <p:nvPr/>
        </p:nvSpPr>
        <p:spPr>
          <a:xfrm rot="0">
            <a:off x="1028700" y="4524147"/>
            <a:ext cx="8115300" cy="2780538"/>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TRABAJO EN EQUIPO CON ROLES CLAR</a:t>
            </a:r>
            <a:r>
              <a:rPr lang="en-US" sz="2100" b="true">
                <a:solidFill>
                  <a:srgbClr val="1E1E1E"/>
                </a:solidFill>
                <a:latin typeface="Aileron Bold"/>
                <a:ea typeface="Aileron Bold"/>
                <a:cs typeface="Aileron Bold"/>
                <a:sym typeface="Aileron Bold"/>
              </a:rPr>
              <a:t>O</a:t>
            </a:r>
            <a:r>
              <a:rPr lang="en-US" sz="2100" b="true">
                <a:solidFill>
                  <a:srgbClr val="1E1E1E"/>
                </a:solidFill>
                <a:latin typeface="Aileron Bold"/>
                <a:ea typeface="Aileron Bold"/>
                <a:cs typeface="Aileron Bold"/>
                <a:sym typeface="Aileron Bold"/>
              </a:rPr>
              <a:t>S</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 SOLUCIÓN DE RETOS TÉCNICOS REALES (APIS, VALIDACIÓN, VERSIONES)</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 COMUNICACIÓN CLARA Y VISUAL DE RESULTADOS</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NUESTRO MAYOR ORGULLO: UNA BASE DE DATOS SÓLIDA QUE RESPONDE A PREGUNTAS REALES DE NEGOCIO.</a:t>
            </a:r>
          </a:p>
          <a:p>
            <a:pPr algn="l">
              <a:lnSpc>
                <a:spcPts val="2226"/>
              </a:lnSpc>
            </a:pPr>
          </a:p>
        </p:txBody>
      </p:sp>
      <p:sp>
        <p:nvSpPr>
          <p:cNvPr name="TextBox 5" id="5"/>
          <p:cNvSpPr txBox="true"/>
          <p:nvPr/>
        </p:nvSpPr>
        <p:spPr>
          <a:xfrm rot="0">
            <a:off x="221216" y="959211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13987574" y="941465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10/14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314981" y="1160986"/>
            <a:ext cx="14865262"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next steps</a:t>
            </a:r>
          </a:p>
        </p:txBody>
      </p:sp>
      <p:sp>
        <p:nvSpPr>
          <p:cNvPr name="TextBox 4" id="4"/>
          <p:cNvSpPr txBox="true"/>
          <p:nvPr/>
        </p:nvSpPr>
        <p:spPr>
          <a:xfrm rot="0">
            <a:off x="221216" y="959211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5" id="5"/>
          <p:cNvSpPr txBox="true"/>
          <p:nvPr/>
        </p:nvSpPr>
        <p:spPr>
          <a:xfrm rot="0">
            <a:off x="13987574" y="941465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11/14</a:t>
            </a:r>
          </a:p>
        </p:txBody>
      </p:sp>
      <p:sp>
        <p:nvSpPr>
          <p:cNvPr name="TextBox 6" id="6"/>
          <p:cNvSpPr txBox="true"/>
          <p:nvPr/>
        </p:nvSpPr>
        <p:spPr>
          <a:xfrm rot="0">
            <a:off x="1467664" y="3357715"/>
            <a:ext cx="8115300" cy="3056763"/>
          </a:xfrm>
          <a:prstGeom prst="rect">
            <a:avLst/>
          </a:prstGeom>
        </p:spPr>
        <p:txBody>
          <a:bodyPr anchor="t" rtlCol="false" tIns="0" lIns="0" bIns="0" rIns="0">
            <a:spAutoFit/>
          </a:bodyPr>
          <a:lstStyle/>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 ELIMINAR VALORES NULOS</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 UNIFICAR FORMATOS (NOMBRES DE ARTISTAS EN MINÚSCULAS, SIN CARACTERES EXTRA)</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INCORPORAR NUEVAS TABLAS EN LA BASE DE DATOS, COMO “ALBUMES”</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AMPLIAR EL RANGO DE BÚSQUEDA A OTROS AÑOS Y MÁS GÉNEROS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2821527">
            <a:off x="4722691" y="-2396149"/>
            <a:ext cx="20455816" cy="20915497"/>
          </a:xfrm>
          <a:custGeom>
            <a:avLst/>
            <a:gdLst/>
            <a:ahLst/>
            <a:cxnLst/>
            <a:rect r="r" b="b" t="t" l="l"/>
            <a:pathLst>
              <a:path h="20915497" w="20455816">
                <a:moveTo>
                  <a:pt x="0" y="0"/>
                </a:moveTo>
                <a:lnTo>
                  <a:pt x="20455816" y="0"/>
                </a:lnTo>
                <a:lnTo>
                  <a:pt x="20455816" y="20915497"/>
                </a:lnTo>
                <a:lnTo>
                  <a:pt x="0" y="209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82121"/>
            <a:ext cx="16230600" cy="1919347"/>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gracias</a:t>
            </a:r>
          </a:p>
        </p:txBody>
      </p:sp>
      <p:sp>
        <p:nvSpPr>
          <p:cNvPr name="TextBox 4" id="4"/>
          <p:cNvSpPr txBox="true"/>
          <p:nvPr/>
        </p:nvSpPr>
        <p:spPr>
          <a:xfrm rot="0">
            <a:off x="13829749" y="887215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13/14</a:t>
            </a:r>
          </a:p>
        </p:txBody>
      </p:sp>
      <p:sp>
        <p:nvSpPr>
          <p:cNvPr name="TextBox 5" id="5"/>
          <p:cNvSpPr txBox="true"/>
          <p:nvPr/>
        </p:nvSpPr>
        <p:spPr>
          <a:xfrm rot="0">
            <a:off x="1028700" y="900722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1028700" y="3187953"/>
            <a:ext cx="8609026" cy="1951863"/>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ESTE PROYECTO HA SIDO UN VIAJE DESDE LA MÚSICA HASTA LOS DATOS, DESDE LA CURIOSIDAD HASTA LOS INSIGHTS, Y DESDE EL TRABAJO INDIVIDUAL HACIA UN VERDADERO EQUIPO.</a:t>
            </a:r>
          </a:p>
          <a:p>
            <a:pPr algn="l">
              <a:lnSpc>
                <a:spcPts val="2225"/>
              </a:lnSpc>
            </a:pPr>
          </a:p>
          <a:p>
            <a:pPr algn="l">
              <a:lnSpc>
                <a:spcPts val="2225"/>
              </a:lnSpc>
            </a:pPr>
            <a:r>
              <a:rPr lang="en-US" sz="2099" b="true">
                <a:solidFill>
                  <a:srgbClr val="1E1E1E"/>
                </a:solidFill>
                <a:latin typeface="Aileron Bold"/>
                <a:ea typeface="Aileron Bold"/>
                <a:cs typeface="Aileron Bold"/>
                <a:sym typeface="Aileron Bold"/>
              </a:rPr>
              <a:t>GRACIAS POR ACOMPAÑARNOS. ESTAMOS LISTAS PARA RESPONDER</a:t>
            </a:r>
            <a:r>
              <a:rPr lang="en-US" sz="2099" b="true">
                <a:solidFill>
                  <a:srgbClr val="1E1E1E"/>
                </a:solidFill>
                <a:latin typeface="Aileron Bold"/>
                <a:ea typeface="Aileron Bold"/>
                <a:cs typeface="Aileron Bold"/>
                <a:sym typeface="Aileron Bold"/>
              </a:rPr>
              <a:t> vuestras preguntas.</a:t>
            </a:r>
          </a:p>
          <a:p>
            <a:pPr algn="l">
              <a:lnSpc>
                <a:spcPts val="222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true" flipV="true" rot="0">
            <a:off x="-759336" y="1155376"/>
            <a:ext cx="19047336" cy="16205848"/>
          </a:xfrm>
          <a:custGeom>
            <a:avLst/>
            <a:gdLst/>
            <a:ahLst/>
            <a:cxnLst/>
            <a:rect r="r" b="b" t="t" l="l"/>
            <a:pathLst>
              <a:path h="16205848" w="19047336">
                <a:moveTo>
                  <a:pt x="19047336" y="16205848"/>
                </a:moveTo>
                <a:lnTo>
                  <a:pt x="0" y="16205848"/>
                </a:lnTo>
                <a:lnTo>
                  <a:pt x="0" y="0"/>
                </a:lnTo>
                <a:lnTo>
                  <a:pt x="19047336" y="0"/>
                </a:lnTo>
                <a:lnTo>
                  <a:pt x="19047336" y="16205848"/>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4601" y="4681585"/>
            <a:ext cx="2949550" cy="2845632"/>
            <a:chOff x="0" y="0"/>
            <a:chExt cx="456962" cy="440863"/>
          </a:xfrm>
        </p:grpSpPr>
        <p:sp>
          <p:nvSpPr>
            <p:cNvPr name="Freeform 4" id="4"/>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4"/>
              <a:stretch>
                <a:fillRect l="0" t="-2239" r="0" b="-2239"/>
              </a:stretch>
            </a:blipFill>
          </p:spPr>
        </p:sp>
      </p:grpSp>
      <p:grpSp>
        <p:nvGrpSpPr>
          <p:cNvPr name="Group 5" id="5"/>
          <p:cNvGrpSpPr/>
          <p:nvPr/>
        </p:nvGrpSpPr>
        <p:grpSpPr>
          <a:xfrm rot="0">
            <a:off x="4146930" y="4681585"/>
            <a:ext cx="2949550" cy="2845632"/>
            <a:chOff x="0" y="0"/>
            <a:chExt cx="456962" cy="440863"/>
          </a:xfrm>
        </p:grpSpPr>
        <p:sp>
          <p:nvSpPr>
            <p:cNvPr name="Freeform 6" id="6"/>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5"/>
              <a:stretch>
                <a:fillRect l="0" t="-2237" r="0" b="-2237"/>
              </a:stretch>
            </a:blipFill>
          </p:spPr>
        </p:sp>
      </p:grpSp>
      <p:grpSp>
        <p:nvGrpSpPr>
          <p:cNvPr name="Group 7" id="7"/>
          <p:cNvGrpSpPr/>
          <p:nvPr/>
        </p:nvGrpSpPr>
        <p:grpSpPr>
          <a:xfrm rot="0">
            <a:off x="14973751" y="4681585"/>
            <a:ext cx="2949550" cy="2845632"/>
            <a:chOff x="0" y="0"/>
            <a:chExt cx="456962" cy="440863"/>
          </a:xfrm>
        </p:grpSpPr>
        <p:sp>
          <p:nvSpPr>
            <p:cNvPr name="Freeform 8" id="8"/>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6"/>
              <a:stretch>
                <a:fillRect l="0" t="-1690" r="0" b="-1690"/>
              </a:stretch>
            </a:blipFill>
          </p:spPr>
        </p:sp>
      </p:grpSp>
      <p:grpSp>
        <p:nvGrpSpPr>
          <p:cNvPr name="Group 9" id="9"/>
          <p:cNvGrpSpPr/>
          <p:nvPr/>
        </p:nvGrpSpPr>
        <p:grpSpPr>
          <a:xfrm rot="0">
            <a:off x="11190275" y="4681585"/>
            <a:ext cx="2949550" cy="2845632"/>
            <a:chOff x="0" y="0"/>
            <a:chExt cx="456962" cy="440863"/>
          </a:xfrm>
        </p:grpSpPr>
        <p:sp>
          <p:nvSpPr>
            <p:cNvPr name="Freeform 10" id="10"/>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7"/>
              <a:stretch>
                <a:fillRect l="0" t="-1825" r="0" b="-1825"/>
              </a:stretch>
            </a:blipFill>
          </p:spPr>
        </p:sp>
      </p:grpSp>
      <p:grpSp>
        <p:nvGrpSpPr>
          <p:cNvPr name="Group 11" id="11"/>
          <p:cNvGrpSpPr/>
          <p:nvPr/>
        </p:nvGrpSpPr>
        <p:grpSpPr>
          <a:xfrm rot="0">
            <a:off x="7639405" y="4681585"/>
            <a:ext cx="2949550" cy="2845632"/>
            <a:chOff x="0" y="0"/>
            <a:chExt cx="456962" cy="440863"/>
          </a:xfrm>
        </p:grpSpPr>
        <p:sp>
          <p:nvSpPr>
            <p:cNvPr name="Freeform 12" id="12"/>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8"/>
              <a:stretch>
                <a:fillRect l="0" t="-19101" r="0" b="-19101"/>
              </a:stretch>
            </a:blipFill>
          </p:spPr>
        </p:sp>
      </p:grpSp>
      <p:sp>
        <p:nvSpPr>
          <p:cNvPr name="TextBox 13" id="13"/>
          <p:cNvSpPr txBox="true"/>
          <p:nvPr/>
        </p:nvSpPr>
        <p:spPr>
          <a:xfrm rot="0">
            <a:off x="1028700" y="982121"/>
            <a:ext cx="16230600" cy="1919347"/>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the team</a:t>
            </a:r>
          </a:p>
        </p:txBody>
      </p:sp>
      <p:sp>
        <p:nvSpPr>
          <p:cNvPr name="TextBox 14" id="14"/>
          <p:cNvSpPr txBox="true"/>
          <p:nvPr/>
        </p:nvSpPr>
        <p:spPr>
          <a:xfrm rot="0">
            <a:off x="-179325" y="39447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15" id="15"/>
          <p:cNvSpPr txBox="true"/>
          <p:nvPr/>
        </p:nvSpPr>
        <p:spPr>
          <a:xfrm rot="0">
            <a:off x="-215438" y="3571352"/>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ANA ROBLES GARCÍA</a:t>
            </a:r>
          </a:p>
        </p:txBody>
      </p:sp>
      <p:sp>
        <p:nvSpPr>
          <p:cNvPr name="TextBox 16" id="16"/>
          <p:cNvSpPr txBox="true"/>
          <p:nvPr/>
        </p:nvSpPr>
        <p:spPr>
          <a:xfrm rot="0">
            <a:off x="3313005" y="8032042"/>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LAURA PAREJO ARANDA</a:t>
            </a:r>
          </a:p>
        </p:txBody>
      </p:sp>
      <p:sp>
        <p:nvSpPr>
          <p:cNvPr name="TextBox 17" id="17"/>
          <p:cNvSpPr txBox="true"/>
          <p:nvPr/>
        </p:nvSpPr>
        <p:spPr>
          <a:xfrm rot="0">
            <a:off x="14062693" y="3414570"/>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LUCIANA YELICICH </a:t>
            </a:r>
          </a:p>
        </p:txBody>
      </p:sp>
      <p:sp>
        <p:nvSpPr>
          <p:cNvPr name="TextBox 18" id="18"/>
          <p:cNvSpPr txBox="true"/>
          <p:nvPr/>
        </p:nvSpPr>
        <p:spPr>
          <a:xfrm rot="0">
            <a:off x="10356349" y="7875260"/>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IRIS BARREDO DEL SOL</a:t>
            </a:r>
          </a:p>
        </p:txBody>
      </p:sp>
      <p:sp>
        <p:nvSpPr>
          <p:cNvPr name="TextBox 19" id="19"/>
          <p:cNvSpPr txBox="true"/>
          <p:nvPr/>
        </p:nvSpPr>
        <p:spPr>
          <a:xfrm rot="0">
            <a:off x="6941684" y="366926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PAOLA SÁNCHEZ ARBOL</a:t>
            </a:r>
          </a:p>
        </p:txBody>
      </p:sp>
      <p:sp>
        <p:nvSpPr>
          <p:cNvPr name="TextBox 20" id="20"/>
          <p:cNvSpPr txBox="true"/>
          <p:nvPr/>
        </p:nvSpPr>
        <p:spPr>
          <a:xfrm rot="0">
            <a:off x="3313005" y="844085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1" id="21"/>
          <p:cNvSpPr txBox="true"/>
          <p:nvPr/>
        </p:nvSpPr>
        <p:spPr>
          <a:xfrm rot="0">
            <a:off x="14139825" y="388491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2" id="22"/>
          <p:cNvSpPr txBox="true"/>
          <p:nvPr/>
        </p:nvSpPr>
        <p:spPr>
          <a:xfrm rot="0">
            <a:off x="10356349" y="830579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3" id="23"/>
          <p:cNvSpPr txBox="true"/>
          <p:nvPr/>
        </p:nvSpPr>
        <p:spPr>
          <a:xfrm rot="0">
            <a:off x="6835299"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SCRUM MASTER</a:t>
            </a:r>
          </a:p>
        </p:txBody>
      </p:sp>
      <p:sp>
        <p:nvSpPr>
          <p:cNvPr name="TextBox 24" id="24"/>
          <p:cNvSpPr txBox="true"/>
          <p:nvPr/>
        </p:nvSpPr>
        <p:spPr>
          <a:xfrm rot="0">
            <a:off x="13845487" y="953794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02/14</a:t>
            </a:r>
          </a:p>
        </p:txBody>
      </p:sp>
      <p:sp>
        <p:nvSpPr>
          <p:cNvPr name="TextBox 25" id="25"/>
          <p:cNvSpPr txBox="true"/>
          <p:nvPr/>
        </p:nvSpPr>
        <p:spPr>
          <a:xfrm rot="0">
            <a:off x="-332031" y="953794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14594062" y="6312706"/>
            <a:ext cx="3693938" cy="3693938"/>
          </a:xfrm>
          <a:custGeom>
            <a:avLst/>
            <a:gdLst/>
            <a:ahLst/>
            <a:cxnLst/>
            <a:rect r="r" b="b" t="t" l="l"/>
            <a:pathLst>
              <a:path h="3693938" w="3693938">
                <a:moveTo>
                  <a:pt x="0" y="0"/>
                </a:moveTo>
                <a:lnTo>
                  <a:pt x="3693938" y="0"/>
                </a:lnTo>
                <a:lnTo>
                  <a:pt x="3693938" y="3693939"/>
                </a:lnTo>
                <a:lnTo>
                  <a:pt x="0" y="36939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77605" y="628591"/>
            <a:ext cx="12675425" cy="3681472"/>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de la intuición al dato</a:t>
            </a:r>
          </a:p>
        </p:txBody>
      </p:sp>
      <p:sp>
        <p:nvSpPr>
          <p:cNvPr name="TextBox 5" id="5"/>
          <p:cNvSpPr txBox="true"/>
          <p:nvPr/>
        </p:nvSpPr>
        <p:spPr>
          <a:xfrm rot="0">
            <a:off x="777605" y="4338637"/>
            <a:ext cx="8571312" cy="3258566"/>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OBJETIVO: ANALIZAR PATRONES MUSICALES DE 2000-2001.</a:t>
            </a:r>
          </a:p>
          <a:p>
            <a:pPr algn="l">
              <a:lnSpc>
                <a:spcPts val="2331"/>
              </a:lnSpc>
            </a:pPr>
            <a:r>
              <a:rPr lang="en-US" sz="2199" b="true">
                <a:solidFill>
                  <a:srgbClr val="1E1E1E"/>
                </a:solidFill>
                <a:latin typeface="Aileron Bold"/>
                <a:ea typeface="Aileron Bold"/>
                <a:cs typeface="Aileron Bold"/>
                <a:sym typeface="Aileron Bold"/>
              </a:rPr>
              <a:t>PROCESO EN 3 FASES: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EXTRACCIÓN DE DATOS (SPOTIFY, </a:t>
            </a:r>
            <a:r>
              <a:rPr lang="en-US" b="true" sz="2199" u="none">
                <a:solidFill>
                  <a:srgbClr val="1E1E1E"/>
                </a:solidFill>
                <a:latin typeface="Aileron Bold"/>
                <a:ea typeface="Aileron Bold"/>
                <a:cs typeface="Aileron Bold"/>
                <a:sym typeface="Aileron Bold"/>
              </a:rPr>
              <a:t>LAST.FM</a:t>
            </a:r>
            <a:r>
              <a:rPr lang="en-US" b="true" sz="2199">
                <a:solidFill>
                  <a:srgbClr val="1E1E1E"/>
                </a:solidFill>
                <a:latin typeface="Aileron Bold"/>
                <a:ea typeface="Aileron Bold"/>
                <a:cs typeface="Aileron Bold"/>
                <a:sym typeface="Aileron Bold"/>
              </a:rPr>
              <a:t>)</a:t>
            </a: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MODELADO Y ALMACENAMIENTO (BBDD RELACIONAL)</a:t>
            </a: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ANÁLISIS (SQL)</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METODOLOGÍA:</a:t>
            </a:r>
          </a:p>
          <a:p>
            <a:pPr algn="l">
              <a:lnSpc>
                <a:spcPts val="2331"/>
              </a:lnSpc>
            </a:pPr>
            <a:r>
              <a:rPr lang="en-US" sz="2199" b="true">
                <a:solidFill>
                  <a:srgbClr val="1E1E1E"/>
                </a:solidFill>
                <a:latin typeface="Aileron Bold"/>
                <a:ea typeface="Aileron Bold"/>
                <a:cs typeface="Aileron Bold"/>
                <a:sym typeface="Aileron Bold"/>
              </a:rPr>
              <a:t> TRABAJO EN SPRINTS, RETROSPECTIVAS Y CONTROL DE VERSIONES CON GITHUB.</a:t>
            </a:r>
          </a:p>
          <a:p>
            <a:pPr algn="l">
              <a:lnSpc>
                <a:spcPts val="2331"/>
              </a:lnSpc>
            </a:pPr>
          </a:p>
        </p:txBody>
      </p:sp>
      <p:sp>
        <p:nvSpPr>
          <p:cNvPr name="TextBox 6" id="6"/>
          <p:cNvSpPr txBox="true"/>
          <p:nvPr/>
        </p:nvSpPr>
        <p:spPr>
          <a:xfrm rot="0">
            <a:off x="-171005" y="92773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7" id="7"/>
          <p:cNvSpPr txBox="true"/>
          <p:nvPr/>
        </p:nvSpPr>
        <p:spPr>
          <a:xfrm rot="0">
            <a:off x="11144329" y="92773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03/14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2009122" y="2727737"/>
            <a:ext cx="4759952" cy="6032572"/>
          </a:xfrm>
          <a:custGeom>
            <a:avLst/>
            <a:gdLst/>
            <a:ahLst/>
            <a:cxnLst/>
            <a:rect r="r" b="b" t="t" l="l"/>
            <a:pathLst>
              <a:path h="6032572" w="4759952">
                <a:moveTo>
                  <a:pt x="0" y="0"/>
                </a:moveTo>
                <a:lnTo>
                  <a:pt x="4759952" y="0"/>
                </a:lnTo>
                <a:lnTo>
                  <a:pt x="4759952" y="6032572"/>
                </a:lnTo>
                <a:lnTo>
                  <a:pt x="0" y="603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1583" y="2294731"/>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28931" y="3461802"/>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228931" y="4685965"/>
            <a:ext cx="915069" cy="915069"/>
          </a:xfrm>
          <a:custGeom>
            <a:avLst/>
            <a:gdLst/>
            <a:ahLst/>
            <a:cxnLst/>
            <a:rect r="r" b="b" t="t" l="l"/>
            <a:pathLst>
              <a:path h="915069" w="915069">
                <a:moveTo>
                  <a:pt x="0" y="0"/>
                </a:moveTo>
                <a:lnTo>
                  <a:pt x="915069" y="0"/>
                </a:lnTo>
                <a:lnTo>
                  <a:pt x="915069" y="915070"/>
                </a:lnTo>
                <a:lnTo>
                  <a:pt x="0" y="915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228931" y="5744023"/>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8228931" y="6998839"/>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8228931" y="8282520"/>
            <a:ext cx="915069" cy="915069"/>
          </a:xfrm>
          <a:custGeom>
            <a:avLst/>
            <a:gdLst/>
            <a:ahLst/>
            <a:cxnLst/>
            <a:rect r="r" b="b" t="t" l="l"/>
            <a:pathLst>
              <a:path h="915069" w="915069">
                <a:moveTo>
                  <a:pt x="0" y="0"/>
                </a:moveTo>
                <a:lnTo>
                  <a:pt x="915069" y="0"/>
                </a:lnTo>
                <a:lnTo>
                  <a:pt x="915069" y="915070"/>
                </a:lnTo>
                <a:lnTo>
                  <a:pt x="0" y="9150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1028700" y="963071"/>
            <a:ext cx="11480747"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fases</a:t>
            </a:r>
          </a:p>
        </p:txBody>
      </p:sp>
      <p:sp>
        <p:nvSpPr>
          <p:cNvPr name="TextBox 11" id="11"/>
          <p:cNvSpPr txBox="true"/>
          <p:nvPr/>
        </p:nvSpPr>
        <p:spPr>
          <a:xfrm rot="0">
            <a:off x="9357603" y="2338309"/>
            <a:ext cx="5511025" cy="846963"/>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PLANIFICACIÓN DEL PROYECTO: DEFINICIÓN DEL OBJETIVO DEL PROYECTO</a:t>
            </a:r>
          </a:p>
        </p:txBody>
      </p:sp>
      <p:sp>
        <p:nvSpPr>
          <p:cNvPr name="TextBox 12" id="12"/>
          <p:cNvSpPr txBox="true"/>
          <p:nvPr/>
        </p:nvSpPr>
        <p:spPr>
          <a:xfrm rot="0">
            <a:off x="9357603" y="3643493"/>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IDENTIFICACIÓN Y ASIGNACIÓN DE RECURSOS </a:t>
            </a:r>
          </a:p>
        </p:txBody>
      </p:sp>
      <p:sp>
        <p:nvSpPr>
          <p:cNvPr name="TextBox 13" id="13"/>
          <p:cNvSpPr txBox="true"/>
          <p:nvPr/>
        </p:nvSpPr>
        <p:spPr>
          <a:xfrm rot="0">
            <a:off x="9357603" y="4846998"/>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ASIGNACIÓN DE TAREAS ESPECÍFICAS A LOS MIEMBROS DEL EQUIPO</a:t>
            </a:r>
          </a:p>
        </p:txBody>
      </p:sp>
      <p:sp>
        <p:nvSpPr>
          <p:cNvPr name="TextBox 14" id="14"/>
          <p:cNvSpPr txBox="true"/>
          <p:nvPr/>
        </p:nvSpPr>
        <p:spPr>
          <a:xfrm rot="0">
            <a:off x="9357603" y="5961377"/>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EJECUCIÓN DEL PLAN DEL PROYECTO Y SEGUIMIENTO DEL PROGRESO</a:t>
            </a:r>
          </a:p>
        </p:txBody>
      </p:sp>
      <p:sp>
        <p:nvSpPr>
          <p:cNvPr name="TextBox 15" id="15"/>
          <p:cNvSpPr txBox="true"/>
          <p:nvPr/>
        </p:nvSpPr>
        <p:spPr>
          <a:xfrm rot="0">
            <a:off x="9357603" y="7075039"/>
            <a:ext cx="5511025" cy="846963"/>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ASEGURAMIENTO DE QUE EL RESULTADO FINAL CUMPLA CON LOS ESTÁNDARES DE CALIDAD REQUERIDOS</a:t>
            </a:r>
          </a:p>
        </p:txBody>
      </p:sp>
      <p:sp>
        <p:nvSpPr>
          <p:cNvPr name="TextBox 16" id="16"/>
          <p:cNvSpPr txBox="true"/>
          <p:nvPr/>
        </p:nvSpPr>
        <p:spPr>
          <a:xfrm rot="0">
            <a:off x="9357603" y="8350627"/>
            <a:ext cx="5511025" cy="846963"/>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FINALIZACIÓN DEL PROYECTO Y REVISIÓN FINAL</a:t>
            </a:r>
          </a:p>
          <a:p>
            <a:pPr algn="l">
              <a:lnSpc>
                <a:spcPts val="2225"/>
              </a:lnSpc>
              <a:spcBef>
                <a:spcPct val="0"/>
              </a:spcBef>
            </a:pPr>
          </a:p>
        </p:txBody>
      </p:sp>
      <p:sp>
        <p:nvSpPr>
          <p:cNvPr name="TextBox 17" id="17"/>
          <p:cNvSpPr txBox="true"/>
          <p:nvPr/>
        </p:nvSpPr>
        <p:spPr>
          <a:xfrm rot="0">
            <a:off x="-588620"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18" id="18"/>
          <p:cNvSpPr txBox="true"/>
          <p:nvPr/>
        </p:nvSpPr>
        <p:spPr>
          <a:xfrm rot="0">
            <a:off x="13670599" y="941241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04/14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1866140" y="-4379945"/>
            <a:ext cx="14555721" cy="15573168"/>
          </a:xfrm>
          <a:custGeom>
            <a:avLst/>
            <a:gdLst/>
            <a:ahLst/>
            <a:cxnLst/>
            <a:rect r="r" b="b" t="t" l="l"/>
            <a:pathLst>
              <a:path h="15573168" w="14555721">
                <a:moveTo>
                  <a:pt x="0" y="0"/>
                </a:moveTo>
                <a:lnTo>
                  <a:pt x="14555720" y="0"/>
                </a:lnTo>
                <a:lnTo>
                  <a:pt x="14555720"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1375875"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el proceso de extracción</a:t>
            </a:r>
          </a:p>
        </p:txBody>
      </p:sp>
      <p:sp>
        <p:nvSpPr>
          <p:cNvPr name="TextBox 4" id="4"/>
          <p:cNvSpPr txBox="true"/>
          <p:nvPr/>
        </p:nvSpPr>
        <p:spPr>
          <a:xfrm rot="0">
            <a:off x="1028700" y="4524147"/>
            <a:ext cx="9953185" cy="4094988"/>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DE DÓNDE VIENEN LOS DATOS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 ÁLBUMES Y CANCIONES (2000-2001)</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GÉN</a:t>
            </a:r>
            <a:r>
              <a:rPr lang="en-US" b="true" sz="2199">
                <a:solidFill>
                  <a:srgbClr val="1E1E1E"/>
                </a:solidFill>
                <a:latin typeface="Aileron Bold"/>
                <a:ea typeface="Aileron Bold"/>
                <a:cs typeface="Aileron Bold"/>
                <a:sym typeface="Aileron Bold"/>
              </a:rPr>
              <a:t>EROS: ROCK, TANGO, FLAMENCO, ORQUESTAL Y RAP</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SPOTIFY API: NOMBRES, TIPOS, FECHAS E IDS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LAST.FM API: BIOGRAFÍAS, ESTADÍSTICAS, POPULARIDAD, ARTISTAS SIMILARES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R</a:t>
            </a:r>
            <a:r>
              <a:rPr lang="en-US" b="true" sz="2199">
                <a:solidFill>
                  <a:srgbClr val="1E1E1E"/>
                </a:solidFill>
                <a:latin typeface="Aileron Bold"/>
                <a:ea typeface="Aileron Bold"/>
                <a:cs typeface="Aileron Bold"/>
                <a:sym typeface="Aileron Bold"/>
              </a:rPr>
              <a:t>ETOS: AUTENTICACIÓN, LÍMITES DE LAS APIS, DATOS FALTANTES</a:t>
            </a:r>
          </a:p>
          <a:p>
            <a:pPr algn="l">
              <a:lnSpc>
                <a:spcPts val="2225"/>
              </a:lnSpc>
            </a:pPr>
          </a:p>
          <a:p>
            <a:pPr algn="l">
              <a:lnSpc>
                <a:spcPts val="2225"/>
              </a:lnSpc>
            </a:pPr>
          </a:p>
        </p:txBody>
      </p:sp>
      <p:sp>
        <p:nvSpPr>
          <p:cNvPr name="TextBox 5" id="5"/>
          <p:cNvSpPr txBox="true"/>
          <p:nvPr/>
        </p:nvSpPr>
        <p:spPr>
          <a:xfrm rot="0">
            <a:off x="-671961" y="964528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05/14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093021"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modelado y almacenamiento</a:t>
            </a:r>
          </a:p>
        </p:txBody>
      </p:sp>
      <p:sp>
        <p:nvSpPr>
          <p:cNvPr name="TextBox 4" id="4"/>
          <p:cNvSpPr txBox="true"/>
          <p:nvPr/>
        </p:nvSpPr>
        <p:spPr>
          <a:xfrm rot="0">
            <a:off x="1028700" y="4533672"/>
            <a:ext cx="8115300" cy="5325491"/>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CREACIÓN BASE DE DATOS RELACIONAL</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CREAMOS TABLAS DE:</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ÁLBUMES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CANCIONES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GÉNERO</a:t>
            </a:r>
            <a:r>
              <a:rPr lang="en-US" b="true" sz="2199">
                <a:solidFill>
                  <a:srgbClr val="1E1E1E"/>
                </a:solidFill>
                <a:latin typeface="Aileron Bold"/>
                <a:ea typeface="Aileron Bold"/>
                <a:cs typeface="Aileron Bold"/>
                <a:sym typeface="Aileron Bold"/>
              </a:rPr>
              <a:t>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 SIMILARES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ESTADÍSTICAS</a:t>
            </a:r>
          </a:p>
          <a:p>
            <a:pPr algn="l">
              <a:lnSpc>
                <a:spcPts val="2331"/>
              </a:lnSpc>
            </a:pPr>
          </a:p>
          <a:p>
            <a:pPr algn="l">
              <a:lnSpc>
                <a:spcPts val="2331"/>
              </a:lnSpc>
            </a:pPr>
          </a:p>
          <a:p>
            <a:pPr algn="l">
              <a:lnSpc>
                <a:spcPts val="2331"/>
              </a:lnSpc>
            </a:pPr>
          </a:p>
        </p:txBody>
      </p:sp>
      <p:sp>
        <p:nvSpPr>
          <p:cNvPr name="TextBox 5" id="5"/>
          <p:cNvSpPr txBox="true"/>
          <p:nvPr/>
        </p:nvSpPr>
        <p:spPr>
          <a:xfrm rot="0">
            <a:off x="-293270" y="964528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14113160" y="964528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06/14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¿qué nos cuentan los datos?</a:t>
            </a:r>
          </a:p>
        </p:txBody>
      </p:sp>
      <p:sp>
        <p:nvSpPr>
          <p:cNvPr name="TextBox 4" id="4"/>
          <p:cNvSpPr txBox="true"/>
          <p:nvPr/>
        </p:nvSpPr>
        <p:spPr>
          <a:xfrm rot="0">
            <a:off x="1160528" y="5096637"/>
            <a:ext cx="8647388" cy="4990338"/>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CONOCER LAS TENDENCIAS MUSICALES DEL MOMENTO</a:t>
            </a:r>
          </a:p>
          <a:p>
            <a:pPr algn="l">
              <a:lnSpc>
                <a:spcPts val="2226"/>
              </a:lnSpc>
            </a:pPr>
            <a:r>
              <a:rPr lang="en-US" sz="2100" b="true">
                <a:solidFill>
                  <a:srgbClr val="1E1E1E"/>
                </a:solidFill>
                <a:latin typeface="Aileron Bold"/>
                <a:ea typeface="Aileron Bold"/>
                <a:cs typeface="Aileron Bold"/>
                <a:sym typeface="Aileron Bold"/>
              </a:rPr>
              <a:t>(2000 - 2001)</a:t>
            </a:r>
          </a:p>
          <a:p>
            <a:pPr algn="l">
              <a:lnSpc>
                <a:spcPts val="2226"/>
              </a:lnSpc>
            </a:pPr>
          </a:p>
          <a:p>
            <a:pPr algn="l">
              <a:lnSpc>
                <a:spcPts val="2226"/>
              </a:lnSpc>
            </a:pP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EL AÑO CON MAYOR ACTIVIDAD MUSICAL</a:t>
            </a:r>
          </a:p>
          <a:p>
            <a:pPr algn="l">
              <a:lnSpc>
                <a:spcPts val="2226"/>
              </a:lnSpc>
            </a:pPr>
            <a:r>
              <a:rPr lang="en-US" sz="2100" b="true">
                <a:solidFill>
                  <a:srgbClr val="1E1E1E"/>
                </a:solidFill>
                <a:latin typeface="Aileron Bold"/>
                <a:ea typeface="Aileron Bold"/>
                <a:cs typeface="Aileron Bold"/>
                <a:sym typeface="Aileron Bold"/>
              </a:rPr>
              <a:t>         </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GÉNERO MÁS POPULAR</a:t>
            </a:r>
          </a:p>
          <a:p>
            <a:pPr algn="l">
              <a:lnSpc>
                <a:spcPts val="2226"/>
              </a:lnSpc>
            </a:pPr>
            <a:r>
              <a:rPr lang="en-US" sz="2100" b="true">
                <a:solidFill>
                  <a:srgbClr val="1E1E1E"/>
                </a:solidFill>
                <a:latin typeface="Aileron Bold"/>
                <a:ea typeface="Aileron Bold"/>
                <a:cs typeface="Aileron Bold"/>
                <a:sym typeface="Aileron Bold"/>
              </a:rPr>
              <a:t>        </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ARTISTAS QUE DESTACARON</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CANCIONES MÁS SIGNIFICATIVAS </a:t>
            </a:r>
          </a:p>
          <a:p>
            <a:pPr algn="l">
              <a:lnSpc>
                <a:spcPts val="2226"/>
              </a:lnSpc>
            </a:pPr>
          </a:p>
          <a:p>
            <a:pPr algn="l">
              <a:lnSpc>
                <a:spcPts val="2226"/>
              </a:lnSpc>
            </a:pPr>
          </a:p>
          <a:p>
            <a:pPr algn="l">
              <a:lnSpc>
                <a:spcPts val="2226"/>
              </a:lnSpc>
            </a:pPr>
          </a:p>
          <a:p>
            <a:pPr algn="l">
              <a:lnSpc>
                <a:spcPts val="2226"/>
              </a:lnSpc>
            </a:pPr>
          </a:p>
        </p:txBody>
      </p:sp>
      <p:sp>
        <p:nvSpPr>
          <p:cNvPr name="TextBox 5" id="5"/>
          <p:cNvSpPr txBox="true"/>
          <p:nvPr/>
        </p:nvSpPr>
        <p:spPr>
          <a:xfrm rot="0">
            <a:off x="-193074" y="963594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13657555" y="959211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07/14</a:t>
            </a:r>
          </a:p>
        </p:txBody>
      </p:sp>
      <p:sp>
        <p:nvSpPr>
          <p:cNvPr name="TextBox 7" id="7"/>
          <p:cNvSpPr txBox="true"/>
          <p:nvPr/>
        </p:nvSpPr>
        <p:spPr>
          <a:xfrm rot="0">
            <a:off x="1160528" y="4638447"/>
            <a:ext cx="8115300" cy="959739"/>
          </a:xfrm>
          <a:prstGeom prst="rect">
            <a:avLst/>
          </a:prstGeom>
        </p:spPr>
        <p:txBody>
          <a:bodyPr anchor="t" rtlCol="false" tIns="0" lIns="0" bIns="0" rIns="0">
            <a:spAutoFit/>
          </a:bodyPr>
          <a:lstStyle/>
          <a:p>
            <a:pPr algn="l">
              <a:lnSpc>
                <a:spcPts val="3180"/>
              </a:lnSpc>
            </a:pPr>
            <a:r>
              <a:rPr lang="en-US" sz="3000" b="true">
                <a:solidFill>
                  <a:srgbClr val="1E1E1E"/>
                </a:solidFill>
                <a:latin typeface="Aileron Bold"/>
                <a:ea typeface="Aileron Bold"/>
                <a:cs typeface="Aileron Bold"/>
                <a:sym typeface="Aileron Bold"/>
              </a:rPr>
              <a:t>CONSULTAS CLAVE </a:t>
            </a:r>
          </a:p>
          <a:p>
            <a:pPr algn="l">
              <a:lnSpc>
                <a:spcPts val="2226"/>
              </a:lnSpc>
            </a:pPr>
          </a:p>
          <a:p>
            <a:pPr algn="l">
              <a:lnSpc>
                <a:spcPts val="2226"/>
              </a:lnSpc>
            </a:pPr>
          </a:p>
        </p:txBody>
      </p:sp>
      <p:sp>
        <p:nvSpPr>
          <p:cNvPr name="TextBox 8" id="8"/>
          <p:cNvSpPr txBox="true"/>
          <p:nvPr/>
        </p:nvSpPr>
        <p:spPr>
          <a:xfrm rot="0">
            <a:off x="-1619478" y="7688549"/>
            <a:ext cx="11539398" cy="238531"/>
          </a:xfrm>
          <a:prstGeom prst="rect">
            <a:avLst/>
          </a:prstGeom>
        </p:spPr>
        <p:txBody>
          <a:bodyPr anchor="t" rtlCol="false" tIns="0" lIns="0" bIns="0" rIns="0">
            <a:spAutoFit/>
          </a:bodyPr>
          <a:lstStyle/>
          <a:p>
            <a:pPr algn="ctr">
              <a:lnSpc>
                <a:spcPts val="1727"/>
              </a:lnSpc>
              <a:spcBef>
                <a:spcPct val="0"/>
              </a:spcBef>
            </a:pPr>
            <a:r>
              <a:rPr lang="en-US" b="true" sz="1629">
                <a:solidFill>
                  <a:srgbClr val="1E1E1E"/>
                </a:solidFill>
                <a:latin typeface="Aileron Bold"/>
                <a:ea typeface="Aileron Bold"/>
                <a:cs typeface="Aileron Bold"/>
                <a:sym typeface="Aileron Bold"/>
              </a:rPr>
              <a:t> FLAMENCO - HIP HOP - ORQUESTAL - ROCK - TANGO</a:t>
            </a:r>
          </a:p>
        </p:txBody>
      </p:sp>
      <p:sp>
        <p:nvSpPr>
          <p:cNvPr name="TextBox 9" id="9"/>
          <p:cNvSpPr txBox="true"/>
          <p:nvPr/>
        </p:nvSpPr>
        <p:spPr>
          <a:xfrm rot="0">
            <a:off x="-1619478" y="6872202"/>
            <a:ext cx="9975383" cy="238531"/>
          </a:xfrm>
          <a:prstGeom prst="rect">
            <a:avLst/>
          </a:prstGeom>
        </p:spPr>
        <p:txBody>
          <a:bodyPr anchor="t" rtlCol="false" tIns="0" lIns="0" bIns="0" rIns="0">
            <a:spAutoFit/>
          </a:bodyPr>
          <a:lstStyle/>
          <a:p>
            <a:pPr algn="ctr">
              <a:lnSpc>
                <a:spcPts val="1727"/>
              </a:lnSpc>
              <a:spcBef>
                <a:spcPct val="0"/>
              </a:spcBef>
            </a:pPr>
            <a:r>
              <a:rPr lang="en-US" b="true" sz="1629">
                <a:solidFill>
                  <a:srgbClr val="1E1E1E"/>
                </a:solidFill>
                <a:latin typeface="Aileron Bold"/>
                <a:ea typeface="Aileron Bold"/>
                <a:cs typeface="Aileron Bold"/>
                <a:sym typeface="Aileron Bold"/>
              </a:rPr>
              <a:t>ESCUCHAS, PRODUCCIÓN MUSICAL</a:t>
            </a:r>
          </a:p>
        </p:txBody>
      </p:sp>
      <p:sp>
        <p:nvSpPr>
          <p:cNvPr name="TextBox 10" id="10"/>
          <p:cNvSpPr txBox="true"/>
          <p:nvPr/>
        </p:nvSpPr>
        <p:spPr>
          <a:xfrm rot="0">
            <a:off x="10743588" y="8685800"/>
            <a:ext cx="8647388" cy="294513"/>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 -----------&gt; MAPA DEL COMPORTAMIENTO MUSICAL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0" y="-39762"/>
            <a:ext cx="18288000" cy="10366523"/>
          </a:xfrm>
          <a:custGeom>
            <a:avLst/>
            <a:gdLst/>
            <a:ahLst/>
            <a:cxnLst/>
            <a:rect r="r" b="b" t="t" l="l"/>
            <a:pathLst>
              <a:path h="10366523" w="18288000">
                <a:moveTo>
                  <a:pt x="0" y="0"/>
                </a:moveTo>
                <a:lnTo>
                  <a:pt x="18288000" y="0"/>
                </a:lnTo>
                <a:lnTo>
                  <a:pt x="18288000" y="10366524"/>
                </a:lnTo>
                <a:lnTo>
                  <a:pt x="0" y="10366524"/>
                </a:lnTo>
                <a:lnTo>
                  <a:pt x="0" y="0"/>
                </a:lnTo>
                <a:close/>
              </a:path>
            </a:pathLst>
          </a:custGeom>
          <a:blipFill>
            <a:blip r:embed="rId2"/>
            <a:stretch>
              <a:fillRect l="0" t="0" r="-3416" b="-2394"/>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el impacto</a:t>
            </a:r>
          </a:p>
        </p:txBody>
      </p:sp>
      <p:sp>
        <p:nvSpPr>
          <p:cNvPr name="TextBox 4" id="4"/>
          <p:cNvSpPr txBox="true"/>
          <p:nvPr/>
        </p:nvSpPr>
        <p:spPr>
          <a:xfrm rot="0">
            <a:off x="1028700" y="3505076"/>
            <a:ext cx="8115300" cy="1171702"/>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MUSICSTREAM AHORA PUEDE BASAR SUS DECISIONES EN DATOS REALES SOBRE TENDENCIAS, USUARIOS Y GÉNEROS.</a:t>
            </a:r>
          </a:p>
          <a:p>
            <a:pPr algn="l">
              <a:lnSpc>
                <a:spcPts val="2331"/>
              </a:lnSpc>
            </a:pPr>
            <a:r>
              <a:rPr lang="en-US" sz="2199" b="true">
                <a:solidFill>
                  <a:srgbClr val="1E1E1E"/>
                </a:solidFill>
                <a:latin typeface="Aileron Bold"/>
                <a:ea typeface="Aileron Bold"/>
                <a:cs typeface="Aileron Bold"/>
                <a:sym typeface="Aileron Bold"/>
              </a:rPr>
              <a:t> LOS DATOS NO SOLO CUENTAN UNA HISTORIA… LA CREAN.</a:t>
            </a:r>
          </a:p>
          <a:p>
            <a:pPr algn="l">
              <a:lnSpc>
                <a:spcPts val="2226"/>
              </a:lnSpc>
            </a:pPr>
          </a:p>
        </p:txBody>
      </p:sp>
      <p:sp>
        <p:nvSpPr>
          <p:cNvPr name="TextBox 5" id="5"/>
          <p:cNvSpPr txBox="true"/>
          <p:nvPr/>
        </p:nvSpPr>
        <p:spPr>
          <a:xfrm rot="0">
            <a:off x="107478" y="9457047"/>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JULIO 2025</a:t>
            </a:r>
          </a:p>
        </p:txBody>
      </p:sp>
      <p:sp>
        <p:nvSpPr>
          <p:cNvPr name="TextBox 6" id="6"/>
          <p:cNvSpPr txBox="true"/>
          <p:nvPr/>
        </p:nvSpPr>
        <p:spPr>
          <a:xfrm rot="0">
            <a:off x="13670599" y="9500885"/>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09/14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DAGtWVpv9nI</dc:identifier>
  <dcterms:modified xsi:type="dcterms:W3CDTF">2011-08-01T06:04:30Z</dcterms:modified>
  <cp:revision>1</cp:revision>
  <dc:title>Simple Modern Sales Report Presentation</dc:title>
</cp:coreProperties>
</file>